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6" r:id="rId4"/>
    <p:sldId id="267" r:id="rId5"/>
    <p:sldId id="268" r:id="rId6"/>
    <p:sldId id="270" r:id="rId7"/>
    <p:sldId id="271" r:id="rId8"/>
    <p:sldId id="277" r:id="rId9"/>
    <p:sldId id="272" r:id="rId10"/>
    <p:sldId id="273" r:id="rId11"/>
    <p:sldId id="274" r:id="rId12"/>
    <p:sldId id="275" r:id="rId13"/>
    <p:sldId id="265" r:id="rId14"/>
  </p:sldIdLst>
  <p:sldSz cx="18288000" cy="10287000"/>
  <p:notesSz cx="6858000" cy="9144000"/>
  <p:embeddedFontLst>
    <p:embeddedFont>
      <p:font typeface="Franklin Gothic Book" panose="020B0503020102020204" pitchFamily="34" charset="0"/>
      <p:regular r:id="rId15"/>
      <p:italic r:id="rId16"/>
    </p:embeddedFont>
    <p:embeddedFont>
      <p:font typeface="Neue Machina Ultra-Bold" panose="020B0604020202020204" charset="0"/>
      <p:regular r:id="rId17"/>
    </p:embeddedFont>
    <p:embeddedFont>
      <p:font typeface="Verdana" panose="020B060403050404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996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4672557"/>
          </a:xfrm>
          <a:custGeom>
            <a:avLst/>
            <a:gdLst/>
            <a:ahLst/>
            <a:cxnLst/>
            <a:rect l="l" t="t" r="r" b="b"/>
            <a:pathLst>
              <a:path w="18288000" h="14672557">
                <a:moveTo>
                  <a:pt x="0" y="0"/>
                </a:moveTo>
                <a:lnTo>
                  <a:pt x="18288000" y="0"/>
                </a:lnTo>
                <a:lnTo>
                  <a:pt x="18288000" y="14672557"/>
                </a:lnTo>
                <a:lnTo>
                  <a:pt x="0" y="14672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619" b="-3722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Freeform 5"/>
          <p:cNvSpPr/>
          <p:nvPr/>
        </p:nvSpPr>
        <p:spPr>
          <a:xfrm>
            <a:off x="-520894" y="1305909"/>
            <a:ext cx="1494869" cy="1718240"/>
          </a:xfrm>
          <a:custGeom>
            <a:avLst/>
            <a:gdLst/>
            <a:ahLst/>
            <a:cxnLst/>
            <a:rect l="l" t="t" r="r" b="b"/>
            <a:pathLst>
              <a:path w="1494869" h="1718240">
                <a:moveTo>
                  <a:pt x="0" y="0"/>
                </a:moveTo>
                <a:lnTo>
                  <a:pt x="1494868" y="0"/>
                </a:lnTo>
                <a:lnTo>
                  <a:pt x="1494868" y="1718240"/>
                </a:lnTo>
                <a:lnTo>
                  <a:pt x="0" y="17182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953174">
            <a:off x="-211259" y="9147791"/>
            <a:ext cx="3861725" cy="2278418"/>
          </a:xfrm>
          <a:custGeom>
            <a:avLst/>
            <a:gdLst/>
            <a:ahLst/>
            <a:cxnLst/>
            <a:rect l="l" t="t" r="r" b="b"/>
            <a:pathLst>
              <a:path w="3861725" h="2278418">
                <a:moveTo>
                  <a:pt x="0" y="0"/>
                </a:moveTo>
                <a:lnTo>
                  <a:pt x="3861725" y="0"/>
                </a:lnTo>
                <a:lnTo>
                  <a:pt x="3861725" y="2278418"/>
                </a:lnTo>
                <a:lnTo>
                  <a:pt x="0" y="22784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772109" y="387392"/>
            <a:ext cx="1761256" cy="1837033"/>
          </a:xfrm>
          <a:custGeom>
            <a:avLst/>
            <a:gdLst/>
            <a:ahLst/>
            <a:cxnLst/>
            <a:rect l="l" t="t" r="r" b="b"/>
            <a:pathLst>
              <a:path w="1761256" h="1837033">
                <a:moveTo>
                  <a:pt x="0" y="0"/>
                </a:moveTo>
                <a:lnTo>
                  <a:pt x="1761256" y="0"/>
                </a:lnTo>
                <a:lnTo>
                  <a:pt x="1761256" y="1837034"/>
                </a:lnTo>
                <a:lnTo>
                  <a:pt x="0" y="1837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30000" y="2247285"/>
            <a:ext cx="5181600" cy="5201844"/>
          </a:xfrm>
          <a:custGeom>
            <a:avLst/>
            <a:gdLst/>
            <a:ahLst/>
            <a:cxnLst/>
            <a:rect l="l" t="t" r="r" b="b"/>
            <a:pathLst>
              <a:path w="5809980" h="5809980">
                <a:moveTo>
                  <a:pt x="0" y="0"/>
                </a:moveTo>
                <a:lnTo>
                  <a:pt x="5809980" y="0"/>
                </a:lnTo>
                <a:lnTo>
                  <a:pt x="5809980" y="5809980"/>
                </a:lnTo>
                <a:lnTo>
                  <a:pt x="0" y="5809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effectLst>
            <a:reflection blurRad="6350" stA="50000" endA="295" endPos="92000" dist="101600" dir="5400000" sy="-100000" algn="bl" rotWithShape="0"/>
          </a:effectLst>
        </p:spPr>
      </p:sp>
      <p:sp>
        <p:nvSpPr>
          <p:cNvPr id="9" name="TextBox 9"/>
          <p:cNvSpPr txBox="1"/>
          <p:nvPr/>
        </p:nvSpPr>
        <p:spPr>
          <a:xfrm>
            <a:off x="592764" y="3754199"/>
            <a:ext cx="10837236" cy="3508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Neue Machina Ultra-Bold"/>
              </a:rPr>
              <a:t>MUSIC STORE ANALYSIS</a:t>
            </a:r>
          </a:p>
          <a:p>
            <a:pPr algn="ctr"/>
            <a:r>
              <a:rPr lang="en-US" sz="5400" dirty="0">
                <a:solidFill>
                  <a:srgbClr val="FFFFFF"/>
                </a:solidFill>
                <a:latin typeface="Neue Machina Ultra-Bold"/>
              </a:rPr>
              <a:t>USING</a:t>
            </a:r>
          </a:p>
          <a:p>
            <a:pPr algn="ctr"/>
            <a:r>
              <a:rPr lang="en-US" sz="5400" dirty="0">
                <a:solidFill>
                  <a:srgbClr val="FFFFFF"/>
                </a:solidFill>
                <a:latin typeface="Neue Machina Ultra-Bold"/>
              </a:rPr>
              <a:t>SQL PROIECT </a:t>
            </a:r>
          </a:p>
          <a:p>
            <a:pPr algn="ctr"/>
            <a:r>
              <a:rPr lang="en-US" sz="6000" dirty="0">
                <a:solidFill>
                  <a:srgbClr val="FFFFFF"/>
                </a:solidFill>
                <a:latin typeface="Neue Machina Ultra-Bold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62570" y="7397887"/>
            <a:ext cx="9352067" cy="889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Neue Machina Ultra-Bold" panose="020B0604020202020204" charset="0"/>
              </a:rPr>
              <a:t>         By</a:t>
            </a:r>
          </a:p>
          <a:p>
            <a:pPr algn="l">
              <a:lnSpc>
                <a:spcPts val="3621"/>
              </a:lnSpc>
            </a:pPr>
            <a:r>
              <a:rPr lang="en-US" sz="2586" dirty="0">
                <a:solidFill>
                  <a:srgbClr val="FFFFFF"/>
                </a:solidFill>
                <a:latin typeface="Neue Machina Ultra-Bold" panose="020B0604020202020204" charset="0"/>
              </a:rPr>
              <a:t>Mugilan K 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2949067"/>
          </a:xfrm>
          <a:custGeom>
            <a:avLst/>
            <a:gdLst/>
            <a:ahLst/>
            <a:cxnLst/>
            <a:rect l="l" t="t" r="r" b="b"/>
            <a:pathLst>
              <a:path w="18288000" h="12949067">
                <a:moveTo>
                  <a:pt x="0" y="0"/>
                </a:moveTo>
                <a:lnTo>
                  <a:pt x="18288000" y="0"/>
                </a:lnTo>
                <a:lnTo>
                  <a:pt x="18288000" y="12949067"/>
                </a:lnTo>
                <a:lnTo>
                  <a:pt x="0" y="129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8" r="-830" b="-4977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5DA3-DAB8-3BC4-E64F-51CFE848E350}"/>
              </a:ext>
            </a:extLst>
          </p:cNvPr>
          <p:cNvSpPr txBox="1"/>
          <p:nvPr/>
        </p:nvSpPr>
        <p:spPr>
          <a:xfrm>
            <a:off x="990600" y="562799"/>
            <a:ext cx="146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7.What are the tracks with the longest and shortest durations? Show track title, artist name, and duration (in milliseconds) for each.</a:t>
            </a: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6A1ED2-76CC-1549-BCE4-01646F0D9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79" y="2107787"/>
            <a:ext cx="12178335" cy="4449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75D1A-03C1-27C7-3A76-77E61030DF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980" y="7071054"/>
            <a:ext cx="10279184" cy="18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770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2949067"/>
          </a:xfrm>
          <a:custGeom>
            <a:avLst/>
            <a:gdLst/>
            <a:ahLst/>
            <a:cxnLst/>
            <a:rect l="l" t="t" r="r" b="b"/>
            <a:pathLst>
              <a:path w="18288000" h="12949067">
                <a:moveTo>
                  <a:pt x="0" y="0"/>
                </a:moveTo>
                <a:lnTo>
                  <a:pt x="18288000" y="0"/>
                </a:lnTo>
                <a:lnTo>
                  <a:pt x="18288000" y="12949067"/>
                </a:lnTo>
                <a:lnTo>
                  <a:pt x="0" y="129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8" r="-830" b="-4977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5DA3-DAB8-3BC4-E64F-51CFE848E350}"/>
              </a:ext>
            </a:extLst>
          </p:cNvPr>
          <p:cNvSpPr txBox="1"/>
          <p:nvPr/>
        </p:nvSpPr>
        <p:spPr>
          <a:xfrm>
            <a:off x="990600" y="562799"/>
            <a:ext cx="146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8.What are the top 10 artists with the most total </a:t>
            </a:r>
            <a:r>
              <a:rPr lang="en-US" sz="3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sales.Show</a:t>
            </a:r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artist name and total sales amount</a:t>
            </a: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837D56-D146-FCEB-F37F-DDF3CAE46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312" y="1892964"/>
            <a:ext cx="6931898" cy="5954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477DEC-5870-AE3F-08A4-2EC600610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2209839"/>
            <a:ext cx="7232272" cy="43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09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2949067"/>
          </a:xfrm>
          <a:custGeom>
            <a:avLst/>
            <a:gdLst/>
            <a:ahLst/>
            <a:cxnLst/>
            <a:rect l="l" t="t" r="r" b="b"/>
            <a:pathLst>
              <a:path w="18288000" h="12949067">
                <a:moveTo>
                  <a:pt x="0" y="0"/>
                </a:moveTo>
                <a:lnTo>
                  <a:pt x="18288000" y="0"/>
                </a:lnTo>
                <a:lnTo>
                  <a:pt x="18288000" y="12949067"/>
                </a:lnTo>
                <a:lnTo>
                  <a:pt x="0" y="129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8" r="-830" b="-4977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5DA3-DAB8-3BC4-E64F-51CFE848E350}"/>
              </a:ext>
            </a:extLst>
          </p:cNvPr>
          <p:cNvSpPr txBox="1"/>
          <p:nvPr/>
        </p:nvSpPr>
        <p:spPr>
          <a:xfrm>
            <a:off x="990600" y="562799"/>
            <a:ext cx="146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9.What are the albums containing more than 20 tracks? Show information like album title, number of tracks.</a:t>
            </a: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025ED-0591-4EE2-4AC9-A04207D4F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064" y="2692930"/>
            <a:ext cx="5811535" cy="42713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DA90ED-F993-9838-C9FD-16E6DF0E9B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2070" y="2201376"/>
            <a:ext cx="7538929" cy="608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68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9726" b="-1010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4044" y="1024236"/>
            <a:ext cx="6896632" cy="6896632"/>
          </a:xfrm>
          <a:custGeom>
            <a:avLst/>
            <a:gdLst/>
            <a:ahLst/>
            <a:cxnLst/>
            <a:rect l="l" t="t" r="r" b="b"/>
            <a:pathLst>
              <a:path w="6896632" h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6073976" y="3877838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0"/>
                </a:lnTo>
                <a:lnTo>
                  <a:pt x="0" y="80860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3930072" y="1192038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8185458"/>
            <a:ext cx="1750737" cy="1636939"/>
          </a:xfrm>
          <a:custGeom>
            <a:avLst/>
            <a:gdLst/>
            <a:ahLst/>
            <a:cxnLst/>
            <a:rect l="l" t="t" r="r" b="b"/>
            <a:pathLst>
              <a:path w="1750737" h="1636939">
                <a:moveTo>
                  <a:pt x="0" y="0"/>
                </a:moveTo>
                <a:lnTo>
                  <a:pt x="1750737" y="0"/>
                </a:lnTo>
                <a:lnTo>
                  <a:pt x="1750737" y="1636939"/>
                </a:lnTo>
                <a:lnTo>
                  <a:pt x="0" y="16369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71219" y="4200702"/>
            <a:ext cx="8148349" cy="1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2949067"/>
          </a:xfrm>
          <a:custGeom>
            <a:avLst/>
            <a:gdLst/>
            <a:ahLst/>
            <a:cxnLst/>
            <a:rect l="l" t="t" r="r" b="b"/>
            <a:pathLst>
              <a:path w="18288000" h="12949067">
                <a:moveTo>
                  <a:pt x="0" y="0"/>
                </a:moveTo>
                <a:lnTo>
                  <a:pt x="18288000" y="0"/>
                </a:lnTo>
                <a:lnTo>
                  <a:pt x="18288000" y="12949067"/>
                </a:lnTo>
                <a:lnTo>
                  <a:pt x="0" y="129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8" r="-830" b="-4977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64357" y="800100"/>
            <a:ext cx="9289521" cy="159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7200" dirty="0">
                <a:solidFill>
                  <a:srgbClr val="FFFFFF"/>
                </a:solidFill>
                <a:latin typeface="Neue Machina Ultra-Bold"/>
              </a:rPr>
              <a:t>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4374" y="2935876"/>
            <a:ext cx="14158143" cy="4415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3600" kern="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Gain insights into customer </a:t>
            </a:r>
            <a:r>
              <a:rPr lang="en-IN" sz="3600" kern="0" dirty="0" err="1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en-IN" sz="3600" kern="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purchasing patterns within the music store. </a:t>
            </a:r>
            <a:endParaRPr lang="en-IN" sz="3600" kern="100" dirty="0">
              <a:solidFill>
                <a:schemeClr val="bg1"/>
              </a:solidFill>
              <a:latin typeface="Franklin Gothic Book" panose="020B0503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3600" kern="0" dirty="0" err="1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IN" sz="3600" kern="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music sales trends and identify best-selling genres and artists</a:t>
            </a:r>
          </a:p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3600" kern="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Identifying exceptional artists based on composition, track duration, or genre focus.</a:t>
            </a:r>
            <a:endParaRPr lang="en-IN" sz="3600" kern="100" dirty="0">
              <a:solidFill>
                <a:schemeClr val="bg1"/>
              </a:solidFill>
              <a:latin typeface="Franklin Gothic Book" panose="020B0503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3600" kern="0" dirty="0" err="1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lang="en-IN" sz="3600" kern="0" dirty="0">
                <a:solidFill>
                  <a:schemeClr val="bg1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albums with unusually high or low track counts while considering influencing factors.</a:t>
            </a:r>
            <a:endParaRPr lang="en-IN" sz="3600" kern="100" dirty="0">
              <a:solidFill>
                <a:schemeClr val="bg1"/>
              </a:solidFill>
              <a:effectLst/>
              <a:latin typeface="Franklin Gothic Book" panose="020B0503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2949067"/>
          </a:xfrm>
          <a:custGeom>
            <a:avLst/>
            <a:gdLst/>
            <a:ahLst/>
            <a:cxnLst/>
            <a:rect l="l" t="t" r="r" b="b"/>
            <a:pathLst>
              <a:path w="18288000" h="12949067">
                <a:moveTo>
                  <a:pt x="0" y="0"/>
                </a:moveTo>
                <a:lnTo>
                  <a:pt x="18288000" y="0"/>
                </a:lnTo>
                <a:lnTo>
                  <a:pt x="18288000" y="12949067"/>
                </a:lnTo>
                <a:lnTo>
                  <a:pt x="0" y="129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8" r="-830" b="-49778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38200" y="3729436"/>
            <a:ext cx="49530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7200" dirty="0">
                <a:solidFill>
                  <a:srgbClr val="FFFFFF"/>
                </a:solidFill>
                <a:latin typeface="Neue Machina Ultra-Bold"/>
              </a:rPr>
              <a:t>Database </a:t>
            </a:r>
          </a:p>
          <a:p>
            <a:pPr algn="ctr"/>
            <a:r>
              <a:rPr lang="en-US" sz="7200" dirty="0">
                <a:solidFill>
                  <a:srgbClr val="FFFFFF"/>
                </a:solidFill>
                <a:latin typeface="Neue Machina Ultra-Bold"/>
              </a:rPr>
              <a:t>schema</a:t>
            </a: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6D440AD9-2CBE-09F0-57D0-A7E26D672E56}"/>
              </a:ext>
            </a:extLst>
          </p:cNvPr>
          <p:cNvSpPr/>
          <p:nvPr/>
        </p:nvSpPr>
        <p:spPr>
          <a:xfrm>
            <a:off x="7307694" y="447902"/>
            <a:ext cx="9364113" cy="9401712"/>
          </a:xfrm>
          <a:custGeom>
            <a:avLst/>
            <a:gdLst/>
            <a:ahLst/>
            <a:cxnLst/>
            <a:rect l="l" t="t" r="r" b="b"/>
            <a:pathLst>
              <a:path w="8482807" h="8539930">
                <a:moveTo>
                  <a:pt x="0" y="0"/>
                </a:moveTo>
                <a:lnTo>
                  <a:pt x="8482807" y="0"/>
                </a:lnTo>
                <a:lnTo>
                  <a:pt x="8482807" y="8539930"/>
                </a:lnTo>
                <a:lnTo>
                  <a:pt x="0" y="85399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400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2949067"/>
          </a:xfrm>
          <a:custGeom>
            <a:avLst/>
            <a:gdLst/>
            <a:ahLst/>
            <a:cxnLst/>
            <a:rect l="l" t="t" r="r" b="b"/>
            <a:pathLst>
              <a:path w="18288000" h="12949067">
                <a:moveTo>
                  <a:pt x="0" y="0"/>
                </a:moveTo>
                <a:lnTo>
                  <a:pt x="18288000" y="0"/>
                </a:lnTo>
                <a:lnTo>
                  <a:pt x="18288000" y="12949067"/>
                </a:lnTo>
                <a:lnTo>
                  <a:pt x="0" y="129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8" r="-830" b="-4977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1159205" y="429915"/>
            <a:ext cx="1002453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Neue Machina Ultra-Bold"/>
              </a:rPr>
              <a:t>Customer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5DA3-DAB8-3BC4-E64F-51CFE848E350}"/>
              </a:ext>
            </a:extLst>
          </p:cNvPr>
          <p:cNvSpPr txBox="1"/>
          <p:nvPr/>
        </p:nvSpPr>
        <p:spPr>
          <a:xfrm>
            <a:off x="1295400" y="1409700"/>
            <a:ext cx="146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1.Who are the top 10 spending customers, showing their total purchase amount and number of purchases?</a:t>
            </a: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98110F-03B4-FA6F-B603-7185B35A5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703967"/>
            <a:ext cx="12546077" cy="19977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C3155B-AFCA-9D58-A947-4383AC670D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2540" y="4918799"/>
            <a:ext cx="8047577" cy="49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5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2949067"/>
          </a:xfrm>
          <a:custGeom>
            <a:avLst/>
            <a:gdLst/>
            <a:ahLst/>
            <a:cxnLst/>
            <a:rect l="l" t="t" r="r" b="b"/>
            <a:pathLst>
              <a:path w="18288000" h="12949067">
                <a:moveTo>
                  <a:pt x="0" y="0"/>
                </a:moveTo>
                <a:lnTo>
                  <a:pt x="18288000" y="0"/>
                </a:lnTo>
                <a:lnTo>
                  <a:pt x="18288000" y="12949067"/>
                </a:lnTo>
                <a:lnTo>
                  <a:pt x="0" y="129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8" r="-830" b="-4977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5DA3-DAB8-3BC4-E64F-51CFE848E350}"/>
              </a:ext>
            </a:extLst>
          </p:cNvPr>
          <p:cNvSpPr txBox="1"/>
          <p:nvPr/>
        </p:nvSpPr>
        <p:spPr>
          <a:xfrm>
            <a:off x="990600" y="562799"/>
            <a:ext cx="146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2.What is the average amount spent on each music genre, broken down by customer country?</a:t>
            </a: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753B9-099A-3DC8-7146-4FCFB7757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681037"/>
            <a:ext cx="9442004" cy="2569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F74BF-D647-4065-06F1-89419E91C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4620348"/>
            <a:ext cx="7218962" cy="50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2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2949067"/>
          </a:xfrm>
          <a:custGeom>
            <a:avLst/>
            <a:gdLst/>
            <a:ahLst/>
            <a:cxnLst/>
            <a:rect l="l" t="t" r="r" b="b"/>
            <a:pathLst>
              <a:path w="18288000" h="12949067">
                <a:moveTo>
                  <a:pt x="0" y="0"/>
                </a:moveTo>
                <a:lnTo>
                  <a:pt x="18288000" y="0"/>
                </a:lnTo>
                <a:lnTo>
                  <a:pt x="18288000" y="12949067"/>
                </a:lnTo>
                <a:lnTo>
                  <a:pt x="0" y="129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8" r="-830" b="-4977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1318260" y="453311"/>
            <a:ext cx="1002453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Neue Machina Ultra-Bold"/>
              </a:rPr>
              <a:t>Sales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5DA3-DAB8-3BC4-E64F-51CFE848E350}"/>
              </a:ext>
            </a:extLst>
          </p:cNvPr>
          <p:cNvSpPr txBox="1"/>
          <p:nvPr/>
        </p:nvSpPr>
        <p:spPr>
          <a:xfrm>
            <a:off x="1249680" y="1342241"/>
            <a:ext cx="146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3.What are the top 10 best-selling albums of all time, showing album title, artist name, and total units sold?</a:t>
            </a: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499032-A126-1DDF-AC83-CBB9B10ED0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8261" y="2557697"/>
            <a:ext cx="10264140" cy="2226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BB991-4B1D-B58B-8DF3-12952DB4B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739" y="5105428"/>
            <a:ext cx="10994049" cy="45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3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2949067"/>
          </a:xfrm>
          <a:custGeom>
            <a:avLst/>
            <a:gdLst/>
            <a:ahLst/>
            <a:cxnLst/>
            <a:rect l="l" t="t" r="r" b="b"/>
            <a:pathLst>
              <a:path w="18288000" h="12949067">
                <a:moveTo>
                  <a:pt x="0" y="0"/>
                </a:moveTo>
                <a:lnTo>
                  <a:pt x="18288000" y="0"/>
                </a:lnTo>
                <a:lnTo>
                  <a:pt x="18288000" y="12949067"/>
                </a:lnTo>
                <a:lnTo>
                  <a:pt x="0" y="129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8" r="-830" b="-4977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5DA3-DAB8-3BC4-E64F-51CFE848E350}"/>
              </a:ext>
            </a:extLst>
          </p:cNvPr>
          <p:cNvSpPr txBox="1"/>
          <p:nvPr/>
        </p:nvSpPr>
        <p:spPr>
          <a:xfrm>
            <a:off x="990600" y="562799"/>
            <a:ext cx="1463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4.Find the media formats  with the least number of units sold overall.</a:t>
            </a: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56CCAF-843C-513B-1044-9B67BCCC45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1860982"/>
            <a:ext cx="10559208" cy="26710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D05B69-7945-9C58-C60D-D552B0522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" y="5291895"/>
            <a:ext cx="7301483" cy="33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62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0"/>
            <a:ext cx="18288000" cy="12949067"/>
          </a:xfrm>
          <a:custGeom>
            <a:avLst/>
            <a:gdLst/>
            <a:ahLst/>
            <a:cxnLst/>
            <a:rect l="l" t="t" r="r" b="b"/>
            <a:pathLst>
              <a:path w="18288000" h="12949067">
                <a:moveTo>
                  <a:pt x="0" y="0"/>
                </a:moveTo>
                <a:lnTo>
                  <a:pt x="18288000" y="0"/>
                </a:lnTo>
                <a:lnTo>
                  <a:pt x="18288000" y="12949067"/>
                </a:lnTo>
                <a:lnTo>
                  <a:pt x="0" y="129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8" r="-830" b="-4977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5DA3-DAB8-3BC4-E64F-51CFE848E350}"/>
              </a:ext>
            </a:extLst>
          </p:cNvPr>
          <p:cNvSpPr txBox="1"/>
          <p:nvPr/>
        </p:nvSpPr>
        <p:spPr>
          <a:xfrm>
            <a:off x="990600" y="562799"/>
            <a:ext cx="1463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5.Identify the most popular genre (by units sold) across all sales in the Chinook database. Additionally, calculate the total revenue generated by this genre.</a:t>
            </a: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BF387F-742C-B8FB-853C-28B4AD58E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2298368"/>
            <a:ext cx="10224371" cy="2862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597096-666B-50A3-20DF-78E9E4AB9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700" y="5381792"/>
            <a:ext cx="6934200" cy="477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09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234626" y="7511228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02533" y="429915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7620" y="0"/>
            <a:ext cx="18288000" cy="12949067"/>
          </a:xfrm>
          <a:custGeom>
            <a:avLst/>
            <a:gdLst/>
            <a:ahLst/>
            <a:cxnLst/>
            <a:rect l="l" t="t" r="r" b="b"/>
            <a:pathLst>
              <a:path w="18288000" h="12949067">
                <a:moveTo>
                  <a:pt x="0" y="0"/>
                </a:moveTo>
                <a:lnTo>
                  <a:pt x="18288000" y="0"/>
                </a:lnTo>
                <a:lnTo>
                  <a:pt x="18288000" y="12949067"/>
                </a:lnTo>
                <a:lnTo>
                  <a:pt x="0" y="12949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128" r="-830" b="-49778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TextBox 8"/>
          <p:cNvSpPr txBox="1"/>
          <p:nvPr/>
        </p:nvSpPr>
        <p:spPr>
          <a:xfrm>
            <a:off x="1318260" y="453311"/>
            <a:ext cx="1002453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5400" b="1" kern="0" dirty="0">
                <a:solidFill>
                  <a:schemeClr val="bg1"/>
                </a:solidFill>
                <a:effectLst/>
                <a:latin typeface="Neue Machina Ultra-Bold" panose="020B0604020202020204" charset="0"/>
                <a:ea typeface="Times New Roman" panose="02020603050405020304" pitchFamily="18" charset="0"/>
              </a:rPr>
              <a:t>Artist &amp; Track Analysis </a:t>
            </a:r>
            <a:endParaRPr lang="en-US" sz="5400" dirty="0">
              <a:solidFill>
                <a:schemeClr val="bg1"/>
              </a:solidFill>
              <a:latin typeface="Neue Machina Ultra-Bold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05DA3-DAB8-3BC4-E64F-51CFE848E350}"/>
              </a:ext>
            </a:extLst>
          </p:cNvPr>
          <p:cNvSpPr txBox="1"/>
          <p:nvPr/>
        </p:nvSpPr>
        <p:spPr>
          <a:xfrm>
            <a:off x="1249680" y="1524030"/>
            <a:ext cx="146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6.Who are the top artists with the most tracks in the database? Show artist name and total number of tracks for each artist.</a:t>
            </a:r>
            <a:endParaRPr lang="en-IN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01064-61E1-1FC2-DF7B-E8069023D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680" y="3196731"/>
            <a:ext cx="7838732" cy="2404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16077A-9B96-37F8-1F2A-570654CF0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5232" y="3181491"/>
            <a:ext cx="5564848" cy="604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13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287</Words>
  <Application>Microsoft Office PowerPoint</Application>
  <PresentationFormat>Custom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Verdana</vt:lpstr>
      <vt:lpstr>Franklin Gothic Book</vt:lpstr>
      <vt:lpstr>Neue Machina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Futuristic Modern 3D Tech Company Business Presentation</dc:title>
  <cp:lastModifiedBy>Mugil Vishwak</cp:lastModifiedBy>
  <cp:revision>4</cp:revision>
  <dcterms:created xsi:type="dcterms:W3CDTF">2006-08-16T00:00:00Z</dcterms:created>
  <dcterms:modified xsi:type="dcterms:W3CDTF">2024-06-26T09:36:12Z</dcterms:modified>
  <dc:identifier>DAGIexEpkcc</dc:identifier>
</cp:coreProperties>
</file>